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56" r:id="rId3"/>
    <p:sldId id="257" r:id="rId4"/>
    <p:sldId id="258" r:id="rId5"/>
    <p:sldId id="259" r:id="rId6"/>
    <p:sldId id="260" r:id="rId7"/>
    <p:sldId id="261" r:id="rId8"/>
    <p:sldId id="272" r:id="rId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33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2F01D9-7CBC-4B97-936C-DFF7F210F90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806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ABCB39-3B54-465E-B35F-BB2AB146819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9441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AFF32-B637-4C11-BEF5-903149BEFB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3575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8B4944-BF99-4587-A959-7FB81BD779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9067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FAE055-799D-4B81-AAC0-2A89766A3A6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6117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4CF447-56D7-4FC5-807A-97FB31F461D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8135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A2905F-204E-44D8-98E9-8D53F11C455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4387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86AE6-1C13-41C1-AB06-A3613A60C27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886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29F80-8586-4FCF-B3E3-0C19C24CA96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8926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6B5CD8-3E3B-4EA7-B91A-BB8DC6BBD5D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316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B18B5-A4E4-4205-A5A0-93AC9E7300E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9321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99"/>
            </a:gs>
            <a:gs pos="50000">
              <a:srgbClr val="000047"/>
            </a:gs>
            <a:gs pos="100000">
              <a:srgbClr val="0000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AEAF8ED0-B600-4DE2-84E9-31E3B4C85CC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9433946"/>
              </p:ext>
            </p:extLst>
          </p:nvPr>
        </p:nvGraphicFramePr>
        <p:xfrm>
          <a:off x="539552" y="836712"/>
          <a:ext cx="8229600" cy="529742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1552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743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08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Název školy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46" marR="5744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Základní škola a Mateřská škola Ploskovice, p.o., okres Litoměřice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46" marR="57446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8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Číslo projektu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46" marR="5744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CZ.1.07/1.4.00/21.1113 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46" marR="57446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8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Název projektu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46" marR="5744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„Zlepšení kvality vzdělávání na ZŠ a MŠ Ploskovice “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46" marR="57446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8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Číslo a název šablony klíčové aktivity 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46" marR="5744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III/2 - Inovace a zkvalitnění výuky prostřednictvím ICT 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46" marR="57446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8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Název ověřovaného materiálu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46" marR="5744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cs-CZ" sz="1600" dirty="0" err="1" smtClean="0">
                          <a:solidFill>
                            <a:schemeClr val="tx1"/>
                          </a:solidFill>
                          <a:effectLst/>
                        </a:rPr>
                        <a:t>Pedosféra</a:t>
                      </a:r>
                      <a:r>
                        <a:rPr lang="cs-CZ" sz="1600" dirty="0" smtClean="0">
                          <a:solidFill>
                            <a:schemeClr val="tx1"/>
                          </a:solidFill>
                          <a:effectLst/>
                        </a:rPr>
                        <a:t> úvod 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46" marR="57446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8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Jméno autora výukového materiálu :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446" marR="57446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cs-CZ" sz="1800" dirty="0" smtClean="0">
                          <a:solidFill>
                            <a:schemeClr val="tx1"/>
                          </a:solidFill>
                          <a:effectLst/>
                        </a:rPr>
                        <a:t>Tomáš Nový 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446" marR="57446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08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Datum, ve kterém byl VM vytvořen: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446" marR="57446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cs-CZ" sz="1800" dirty="0" smtClean="0">
                          <a:solidFill>
                            <a:schemeClr val="tx1"/>
                          </a:solidFill>
                          <a:effectLst/>
                        </a:rPr>
                        <a:t>3.1.2012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446" marR="57446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08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Ročník, pro který je výukový materiál určen: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446" marR="57446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cs-CZ" sz="1800" dirty="0" smtClean="0">
                          <a:solidFill>
                            <a:schemeClr val="tx1"/>
                          </a:solidFill>
                          <a:effectLst/>
                        </a:rPr>
                        <a:t>šestý 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446" marR="57446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08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Vzdělávací oblast, vzdělávací obor, tematický okruh, téma: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446" marR="57446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cs-CZ" sz="1800" smtClean="0">
                          <a:solidFill>
                            <a:schemeClr val="tx1"/>
                          </a:solidFill>
                          <a:effectLst/>
                        </a:rPr>
                        <a:t>krajinná sféra 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446" marR="57446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08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Metodický list/anotace – výstižný popis způsobu použití výukového materiálu ve výuce: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446" marR="57446" marT="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cs-CZ" sz="1800" dirty="0" smtClean="0">
                          <a:solidFill>
                            <a:schemeClr val="tx1"/>
                          </a:solidFill>
                          <a:effectLst/>
                        </a:rPr>
                        <a:t>Výklad</a:t>
                      </a:r>
                      <a:r>
                        <a:rPr lang="cs-CZ" sz="1800" baseline="0" dirty="0" smtClean="0">
                          <a:solidFill>
                            <a:schemeClr val="tx1"/>
                          </a:solidFill>
                          <a:effectLst/>
                        </a:rPr>
                        <a:t> nové látky. Barevný text žáci píší, žlutý pouze pro výklad učitele. Jednotlivé obrázky učitel okomentuje. </a:t>
                      </a:r>
                      <a:endParaRPr lang="cs-CZ" sz="18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446" marR="57446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08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Formát přílohy na CD/DVD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46" marR="5744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PDF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46" marR="57446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200" y="28178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ovéPole 2"/>
          <p:cNvSpPr txBox="1"/>
          <p:nvPr/>
        </p:nvSpPr>
        <p:spPr>
          <a:xfrm>
            <a:off x="5724128" y="332656"/>
            <a:ext cx="28201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b="1" dirty="0" smtClean="0">
                <a:solidFill>
                  <a:schemeClr val="bg1"/>
                </a:solidFill>
              </a:rPr>
              <a:t>VY_32_INOVACE_207</a:t>
            </a:r>
            <a:endParaRPr lang="cs-CZ" sz="2000" b="1" dirty="0">
              <a:solidFill>
                <a:schemeClr val="bg1"/>
              </a:solidFill>
            </a:endParaRPr>
          </a:p>
        </p:txBody>
      </p:sp>
      <p:pic>
        <p:nvPicPr>
          <p:cNvPr id="7" name="Obrázek 6" descr="log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0520"/>
            <a:ext cx="3598863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7154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cs-CZ" smtClean="0">
              <a:solidFill>
                <a:srgbClr val="FF33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sz="3600" smtClean="0">
                <a:solidFill>
                  <a:srgbClr val="FF3300"/>
                </a:solidFill>
              </a:rPr>
              <a:t>Pedosféra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47"/>
            </a:gs>
            <a:gs pos="100000">
              <a:srgbClr val="0000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rgbClr val="FF3300"/>
                </a:solidFill>
              </a:rPr>
              <a:t>Pedosféra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rgbClr val="FF3300"/>
                </a:solidFill>
              </a:rPr>
              <a:t>Půdní obal země</a:t>
            </a:r>
          </a:p>
          <a:p>
            <a:pPr eaLnBrk="1" hangingPunct="1"/>
            <a:r>
              <a:rPr lang="cs-CZ" dirty="0" smtClean="0">
                <a:solidFill>
                  <a:srgbClr val="FF3300"/>
                </a:solidFill>
              </a:rPr>
              <a:t>Zvětrávání hornin</a:t>
            </a:r>
          </a:p>
          <a:p>
            <a:pPr eaLnBrk="1" hangingPunct="1"/>
            <a:r>
              <a:rPr lang="cs-CZ" dirty="0" smtClean="0">
                <a:solidFill>
                  <a:srgbClr val="FFFF00"/>
                </a:solidFill>
              </a:rPr>
              <a:t>Organismy, voda, podnebí</a:t>
            </a:r>
          </a:p>
          <a:p>
            <a:pPr eaLnBrk="1" hangingPunct="1"/>
            <a:endParaRPr lang="cs-CZ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with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99"/>
            </a:gs>
            <a:gs pos="50000">
              <a:srgbClr val="000047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rgbClr val="FF3300"/>
                </a:solidFill>
              </a:rPr>
              <a:t>Složení půdy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rgbClr val="FF3300"/>
                </a:solidFill>
              </a:rPr>
              <a:t>Neživá část</a:t>
            </a:r>
          </a:p>
          <a:p>
            <a:pPr lvl="1" eaLnBrk="1" hangingPunct="1"/>
            <a:r>
              <a:rPr lang="cs-CZ" sz="3200" smtClean="0">
                <a:solidFill>
                  <a:srgbClr val="FF3300"/>
                </a:solidFill>
              </a:rPr>
              <a:t>Pevné části – </a:t>
            </a:r>
            <a:r>
              <a:rPr lang="cs-CZ" sz="3200" smtClean="0">
                <a:solidFill>
                  <a:srgbClr val="FFFF00"/>
                </a:solidFill>
              </a:rPr>
              <a:t>jíl, prach, písek, kamínky</a:t>
            </a:r>
          </a:p>
          <a:p>
            <a:pPr lvl="1" eaLnBrk="1" hangingPunct="1"/>
            <a:r>
              <a:rPr lang="cs-CZ" sz="3200" smtClean="0">
                <a:solidFill>
                  <a:srgbClr val="FF3300"/>
                </a:solidFill>
              </a:rPr>
              <a:t>Kapalné části – </a:t>
            </a:r>
            <a:r>
              <a:rPr lang="cs-CZ" sz="3200" smtClean="0">
                <a:solidFill>
                  <a:srgbClr val="FFFF00"/>
                </a:solidFill>
              </a:rPr>
              <a:t>půdní voda</a:t>
            </a:r>
          </a:p>
          <a:p>
            <a:pPr lvl="1" eaLnBrk="1" hangingPunct="1"/>
            <a:r>
              <a:rPr lang="cs-CZ" sz="3200" smtClean="0">
                <a:solidFill>
                  <a:srgbClr val="FF3300"/>
                </a:solidFill>
              </a:rPr>
              <a:t>Plynné části </a:t>
            </a:r>
            <a:r>
              <a:rPr lang="cs-CZ" sz="3200" smtClean="0">
                <a:solidFill>
                  <a:srgbClr val="FFFF00"/>
                </a:solidFill>
              </a:rPr>
              <a:t>– půdní vzduch</a:t>
            </a:r>
          </a:p>
          <a:p>
            <a:pPr lvl="1" eaLnBrk="1" hangingPunct="1"/>
            <a:r>
              <a:rPr lang="cs-CZ" sz="3200" smtClean="0">
                <a:solidFill>
                  <a:srgbClr val="FF3300"/>
                </a:solidFill>
              </a:rPr>
              <a:t>Organické části – </a:t>
            </a:r>
            <a:r>
              <a:rPr lang="cs-CZ" sz="3200" smtClean="0">
                <a:solidFill>
                  <a:srgbClr val="FFFF00"/>
                </a:solidFill>
              </a:rPr>
              <a:t>odumřelé části rostlin a živočichů</a:t>
            </a:r>
            <a:endParaRPr lang="cs-CZ" sz="3200" smtClean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2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2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2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1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3" dur="2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7" dur="2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47"/>
            </a:gs>
            <a:gs pos="100000">
              <a:srgbClr val="000099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rgbClr val="FF3300"/>
                </a:solidFill>
              </a:rPr>
              <a:t>Živá část</a:t>
            </a:r>
          </a:p>
          <a:p>
            <a:pPr lvl="1" eaLnBrk="1" hangingPunct="1"/>
            <a:r>
              <a:rPr lang="cs-CZ" sz="3200" smtClean="0">
                <a:solidFill>
                  <a:srgbClr val="FF3300"/>
                </a:solidFill>
              </a:rPr>
              <a:t>Rostliny – </a:t>
            </a:r>
            <a:r>
              <a:rPr lang="cs-CZ" sz="3200" smtClean="0">
                <a:solidFill>
                  <a:srgbClr val="FFFF00"/>
                </a:solidFill>
              </a:rPr>
              <a:t>kořeny, oddenky</a:t>
            </a:r>
          </a:p>
          <a:p>
            <a:pPr lvl="1" eaLnBrk="1" hangingPunct="1"/>
            <a:r>
              <a:rPr lang="cs-CZ" sz="3200" smtClean="0">
                <a:solidFill>
                  <a:srgbClr val="FF3300"/>
                </a:solidFill>
              </a:rPr>
              <a:t>Živočichové – </a:t>
            </a:r>
            <a:r>
              <a:rPr lang="cs-CZ" sz="3200" smtClean="0">
                <a:solidFill>
                  <a:srgbClr val="FFFF00"/>
                </a:solidFill>
              </a:rPr>
              <a:t>drobní – brouci, mravenci, krtci</a:t>
            </a:r>
          </a:p>
          <a:p>
            <a:pPr lvl="1" eaLnBrk="1" hangingPunct="1"/>
            <a:r>
              <a:rPr lang="cs-CZ" sz="3200" smtClean="0">
                <a:solidFill>
                  <a:srgbClr val="FF3300"/>
                </a:solidFill>
              </a:rPr>
              <a:t>Mikroorganismy – </a:t>
            </a:r>
            <a:r>
              <a:rPr lang="cs-CZ" sz="3200" smtClean="0">
                <a:solidFill>
                  <a:srgbClr val="FFFF00"/>
                </a:solidFill>
              </a:rPr>
              <a:t>půdní bakterie</a:t>
            </a:r>
            <a:endParaRPr lang="cs-CZ" sz="3200" smtClean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99"/>
            </a:gs>
            <a:gs pos="100000">
              <a:srgbClr val="000047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rgbClr val="FF3300"/>
                </a:solidFill>
              </a:rPr>
              <a:t>Půda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rgbClr val="FF3300"/>
                </a:solidFill>
              </a:rPr>
              <a:t>Přírodní živý útvar</a:t>
            </a:r>
          </a:p>
          <a:p>
            <a:pPr eaLnBrk="1" hangingPunct="1"/>
            <a:r>
              <a:rPr lang="cs-CZ" dirty="0" smtClean="0">
                <a:solidFill>
                  <a:srgbClr val="FFFF00"/>
                </a:solidFill>
              </a:rPr>
              <a:t>Neustále se mění</a:t>
            </a:r>
          </a:p>
          <a:p>
            <a:pPr eaLnBrk="1" hangingPunct="1"/>
            <a:r>
              <a:rPr lang="cs-CZ" dirty="0" smtClean="0">
                <a:solidFill>
                  <a:srgbClr val="FFFF00"/>
                </a:solidFill>
              </a:rPr>
              <a:t>Musí mít organickou složku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2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2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2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000047"/>
            </a:gs>
            <a:gs pos="100000">
              <a:srgbClr val="000099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rgbClr val="FF3300"/>
                </a:solidFill>
              </a:rPr>
              <a:t>Humus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rgbClr val="FF3300"/>
                </a:solidFill>
              </a:rPr>
              <a:t>Odumřelé části</a:t>
            </a:r>
          </a:p>
          <a:p>
            <a:pPr eaLnBrk="1" hangingPunct="1"/>
            <a:r>
              <a:rPr lang="cs-CZ" smtClean="0">
                <a:solidFill>
                  <a:srgbClr val="FFFF00"/>
                </a:solidFill>
              </a:rPr>
              <a:t>Rozkládají se</a:t>
            </a:r>
          </a:p>
          <a:p>
            <a:pPr eaLnBrk="1" hangingPunct="1"/>
            <a:r>
              <a:rPr lang="cs-CZ" smtClean="0">
                <a:solidFill>
                  <a:srgbClr val="FFFF00"/>
                </a:solidFill>
              </a:rPr>
              <a:t>Mikroorganismy</a:t>
            </a:r>
          </a:p>
          <a:p>
            <a:pPr eaLnBrk="1" hangingPunct="1"/>
            <a:r>
              <a:rPr lang="cs-CZ" smtClean="0">
                <a:solidFill>
                  <a:srgbClr val="FF3300"/>
                </a:solidFill>
              </a:rPr>
              <a:t>S hlínou</a:t>
            </a:r>
          </a:p>
          <a:p>
            <a:pPr eaLnBrk="1" hangingPunct="1"/>
            <a:r>
              <a:rPr lang="cs-CZ" smtClean="0">
                <a:solidFill>
                  <a:srgbClr val="FF3300"/>
                </a:solidFill>
              </a:rPr>
              <a:t>Nejúrodnější část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3300"/>
                </a:solidFill>
              </a:rPr>
              <a:t>Půdní druhy </a:t>
            </a:r>
            <a:endParaRPr lang="cs-CZ" dirty="0">
              <a:solidFill>
                <a:srgbClr val="FF33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FF00"/>
                </a:solidFill>
              </a:rPr>
              <a:t>Podle obsahu a velikosti částic</a:t>
            </a:r>
          </a:p>
          <a:p>
            <a:r>
              <a:rPr lang="cs-CZ" dirty="0" smtClean="0">
                <a:solidFill>
                  <a:srgbClr val="FF3300"/>
                </a:solidFill>
              </a:rPr>
              <a:t>Písčité </a:t>
            </a:r>
          </a:p>
          <a:p>
            <a:r>
              <a:rPr lang="cs-CZ" dirty="0" smtClean="0">
                <a:solidFill>
                  <a:srgbClr val="FFFF00"/>
                </a:solidFill>
              </a:rPr>
              <a:t>Písčitohlinité </a:t>
            </a:r>
          </a:p>
          <a:p>
            <a:r>
              <a:rPr lang="cs-CZ" dirty="0" smtClean="0">
                <a:solidFill>
                  <a:srgbClr val="FF3300"/>
                </a:solidFill>
              </a:rPr>
              <a:t>Hlinité </a:t>
            </a:r>
            <a:endParaRPr lang="cs-CZ" dirty="0" smtClean="0">
              <a:solidFill>
                <a:srgbClr val="FFFF00"/>
              </a:solidFill>
            </a:endParaRPr>
          </a:p>
          <a:p>
            <a:r>
              <a:rPr lang="cs-CZ" dirty="0" smtClean="0">
                <a:solidFill>
                  <a:srgbClr val="FFFF00"/>
                </a:solidFill>
              </a:rPr>
              <a:t>Hlinitojílovité </a:t>
            </a:r>
          </a:p>
          <a:p>
            <a:r>
              <a:rPr lang="cs-CZ" dirty="0" smtClean="0">
                <a:solidFill>
                  <a:srgbClr val="FF3300"/>
                </a:solidFill>
              </a:rPr>
              <a:t>Jílovité </a:t>
            </a:r>
            <a:endParaRPr lang="cs-CZ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954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227</Words>
  <Application>Microsoft Office PowerPoint</Application>
  <PresentationFormat>Předvádění na obrazovce (4:3)</PresentationFormat>
  <Paragraphs>55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Výchozí návrh</vt:lpstr>
      <vt:lpstr>Prezentace aplikace PowerPoint</vt:lpstr>
      <vt:lpstr>Prezentace aplikace PowerPoint</vt:lpstr>
      <vt:lpstr>Pedosféra </vt:lpstr>
      <vt:lpstr>Složení půdy</vt:lpstr>
      <vt:lpstr>Prezentace aplikace PowerPoint</vt:lpstr>
      <vt:lpstr>Půda </vt:lpstr>
      <vt:lpstr>Humus </vt:lpstr>
      <vt:lpstr>Půdní druhy </vt:lpstr>
    </vt:vector>
  </TitlesOfParts>
  <Company>ZŠ Verneřice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hod.    22.1.</dc:title>
  <dc:creator>OEM</dc:creator>
  <cp:lastModifiedBy>Romana Nenáhlová</cp:lastModifiedBy>
  <cp:revision>13</cp:revision>
  <dcterms:created xsi:type="dcterms:W3CDTF">2009-01-17T07:56:54Z</dcterms:created>
  <dcterms:modified xsi:type="dcterms:W3CDTF">2020-03-18T21:57:49Z</dcterms:modified>
</cp:coreProperties>
</file>